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5" r:id="rId2"/>
    <p:sldId id="322" r:id="rId3"/>
    <p:sldId id="321" r:id="rId4"/>
    <p:sldId id="320" r:id="rId5"/>
    <p:sldId id="323" r:id="rId6"/>
    <p:sldId id="324" r:id="rId7"/>
    <p:sldId id="319" r:id="rId8"/>
    <p:sldId id="316" r:id="rId9"/>
    <p:sldId id="286" r:id="rId10"/>
    <p:sldId id="303" r:id="rId11"/>
    <p:sldId id="304" r:id="rId12"/>
    <p:sldId id="307" r:id="rId13"/>
    <p:sldId id="267" r:id="rId14"/>
    <p:sldId id="301" r:id="rId15"/>
    <p:sldId id="298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378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5577E-ADFA-46CA-A568-674283B1B6B6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F6DBA-2C8D-455C-AEA4-C171B0F9E6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098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C995F-9E08-4328-8BF5-F435DBAA8F7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6DBA-2C8D-455C-AEA4-C171B0F9E6D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6DBA-2C8D-455C-AEA4-C171B0F9E6D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6DBA-2C8D-455C-AEA4-C171B0F9E6D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6DBA-2C8D-455C-AEA4-C171B0F9E6D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B2D1-F577-4D20-B5D3-B59A41D79DA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59AE3-610A-436B-B6D4-2A2021F972F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Note:  We start with faith – “I believe” – then ask:  “what does it MEAN to believe?”  - the “what does it mean?” is theology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59AE3-610A-436B-B6D4-2A2021F972F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6DBA-2C8D-455C-AEA4-C171B0F9E6D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6DBA-2C8D-455C-AEA4-C171B0F9E6D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6DBA-2C8D-455C-AEA4-C171B0F9E6D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F6DBA-2C8D-455C-AEA4-C171B0F9E6D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59AE3-610A-436B-B6D4-2A2021F972F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4030B3A-6587-4A53-BF38-9FD98C9CFE62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B7072FE-35C4-41B0-A88F-4F15C62A1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6" Type="http://schemas.microsoft.com/office/2007/relationships/media" Target="../media/media1.wav"/><Relationship Id="rId5" Type="http://schemas.openxmlformats.org/officeDocument/2006/relationships/hyperlink" Target="http://www.youtube.com/watch?v=9xrHAt3SDdA&amp;feature=player_detailpage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0.wav"/><Relationship Id="rId6" Type="http://schemas.microsoft.com/office/2007/relationships/media" Target="../media/media10.wav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6" Type="http://schemas.openxmlformats.org/officeDocument/2006/relationships/image" Target="../media/image3.png"/><Relationship Id="rId5" Type="http://schemas.microsoft.com/office/2007/relationships/media" Target="../media/media11.wav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6" Type="http://schemas.openxmlformats.org/officeDocument/2006/relationships/image" Target="../media/image3.png"/><Relationship Id="rId5" Type="http://schemas.microsoft.com/office/2007/relationships/media" Target="../media/media12.wa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3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1.xml"/><Relationship Id="rId7" Type="http://schemas.microsoft.com/office/2007/relationships/media" Target="../media/media1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av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wav"/><Relationship Id="rId6" Type="http://schemas.openxmlformats.org/officeDocument/2006/relationships/image" Target="../media/image3.png"/><Relationship Id="rId5" Type="http://schemas.microsoft.com/office/2007/relationships/media" Target="../media/media15.wa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wav"/><Relationship Id="rId6" Type="http://schemas.openxmlformats.org/officeDocument/2006/relationships/image" Target="../media/image3.png"/><Relationship Id="rId5" Type="http://schemas.microsoft.com/office/2007/relationships/media" Target="../media/media16.wav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.wav"/><Relationship Id="rId6" Type="http://schemas.openxmlformats.org/officeDocument/2006/relationships/image" Target="../media/image3.png"/><Relationship Id="rId5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openxmlformats.org/officeDocument/2006/relationships/tags" Target="../tags/tag1.xml"/><Relationship Id="rId6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6" Type="http://schemas.openxmlformats.org/officeDocument/2006/relationships/image" Target="../media/image3.png"/><Relationship Id="rId5" Type="http://schemas.microsoft.com/office/2007/relationships/media" Target="../media/media4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6" Type="http://schemas.openxmlformats.org/officeDocument/2006/relationships/image" Target="../media/image7.jpeg"/><Relationship Id="rId5" Type="http://schemas.openxmlformats.org/officeDocument/2006/relationships/hyperlink" Target="https://www.youtube.com/watch?v=A2DUKPUKgAI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5" Type="http://schemas.openxmlformats.org/officeDocument/2006/relationships/image" Target="../media/image3.png"/><Relationship Id="rId4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5" Type="http://schemas.openxmlformats.org/officeDocument/2006/relationships/image" Target="../media/image3.png"/><Relationship Id="rId4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6" Type="http://schemas.openxmlformats.org/officeDocument/2006/relationships/image" Target="../media/image3.png"/><Relationship Id="rId5" Type="http://schemas.microsoft.com/office/2007/relationships/media" Target="../media/media8.wav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6" Type="http://schemas.openxmlformats.org/officeDocument/2006/relationships/image" Target="../media/image3.png"/><Relationship Id="rId5" Type="http://schemas.microsoft.com/office/2007/relationships/media" Target="../media/media9.wav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077200" cy="167335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Crafting Theology from Revelation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4876800"/>
            <a:ext cx="6172200" cy="1499616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a Theological Belief System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676400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hlinkClick r:id="rId5"/>
            </a:endParaRPr>
          </a:p>
          <a:p>
            <a:pPr algn="ctr">
              <a:buNone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5"/>
              </a:rPr>
              <a:t>The heavens declare the glory of God (Psalm 19)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Revelation:  Types (Table 3.1)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93166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Revelation (Bible)</a:t>
            </a:r>
          </a:p>
          <a:p>
            <a:pPr>
              <a:buNone/>
            </a:pPr>
            <a:endParaRPr lang="en-US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Revealed knowledge</a:t>
            </a:r>
          </a:p>
          <a:p>
            <a:endParaRPr lang="en-US" sz="2000" dirty="0" smtClean="0"/>
          </a:p>
          <a:p>
            <a:r>
              <a:rPr lang="en-US" sz="2000" dirty="0" smtClean="0"/>
              <a:t>Redemptive acts/words </a:t>
            </a:r>
          </a:p>
          <a:p>
            <a:endParaRPr lang="en-US" sz="2000" dirty="0" smtClean="0"/>
          </a:p>
          <a:p>
            <a:r>
              <a:rPr lang="en-US" sz="2000" dirty="0" smtClean="0"/>
              <a:t>Apprehended by faith (via Holy Spirit) </a:t>
            </a:r>
          </a:p>
          <a:p>
            <a:endParaRPr lang="en-US" sz="2000" dirty="0" smtClean="0"/>
          </a:p>
          <a:p>
            <a:r>
              <a:rPr lang="en-US" sz="2000" dirty="0" smtClean="0"/>
              <a:t>Accessible only by faith </a:t>
            </a:r>
          </a:p>
          <a:p>
            <a:endParaRPr lang="en-US" sz="2000" dirty="0" smtClean="0"/>
          </a:p>
          <a:p>
            <a:r>
              <a:rPr lang="en-US" sz="2000" dirty="0" smtClean="0"/>
              <a:t>Theology:  sacred 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93166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Revelation (nature)</a:t>
            </a:r>
          </a:p>
          <a:p>
            <a:pPr>
              <a:buNone/>
            </a:pPr>
            <a:endParaRPr lang="en-US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Natural knowledge </a:t>
            </a:r>
          </a:p>
          <a:p>
            <a:endParaRPr lang="en-US" sz="2000" dirty="0" smtClean="0"/>
          </a:p>
          <a:p>
            <a:r>
              <a:rPr lang="en-US" sz="2000" dirty="0" smtClean="0"/>
              <a:t>Creation/providence </a:t>
            </a:r>
          </a:p>
          <a:p>
            <a:endParaRPr lang="en-US" sz="2000" dirty="0" smtClean="0"/>
          </a:p>
          <a:p>
            <a:r>
              <a:rPr lang="en-US" sz="2000" dirty="0" smtClean="0"/>
              <a:t>Apprehended by reason/intuition/conscience</a:t>
            </a:r>
          </a:p>
          <a:p>
            <a:endParaRPr lang="en-US" sz="2000" dirty="0" smtClean="0"/>
          </a:p>
          <a:p>
            <a:r>
              <a:rPr lang="en-US" sz="2000" dirty="0" smtClean="0"/>
              <a:t>Universally accessible </a:t>
            </a:r>
          </a:p>
          <a:p>
            <a:endParaRPr lang="en-US" sz="2000" dirty="0" smtClean="0"/>
          </a:p>
          <a:p>
            <a:r>
              <a:rPr lang="en-US" sz="2000" dirty="0" smtClean="0"/>
              <a:t>Theology:  natural </a:t>
            </a:r>
          </a:p>
          <a:p>
            <a:endParaRPr lang="en-US" dirty="0"/>
          </a:p>
        </p:txBody>
      </p:sp>
      <p:pic>
        <p:nvPicPr>
          <p:cNvPr id="2052" name="Picture 4" descr="http://t2.gstatic.com/images?q=tbn:ANd9GcSbhwUQ0lymdgp1jO9QOvsqgpUNWPJ-tXih8Ih1gsUmR327cWbQi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362200"/>
            <a:ext cx="1752600" cy="116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https://encrypted-tbn2.gstatic.com/images?q=tbn:ANd9GcRnrX3ttg-vMfpwMFgwkHcd08UVC6ieRGfMTny6kgTmNeDoF9bgR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2362199"/>
            <a:ext cx="1676400" cy="1115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Revelation: Further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6019800" cy="5181600"/>
          </a:xfrm>
          <a:ln w="6350"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3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General Revelation (natural revelation)</a:t>
            </a:r>
          </a:p>
          <a:p>
            <a:pPr lvl="1"/>
            <a:endParaRPr lang="en-US" sz="3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1"/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Thomas Aquinas </a:t>
            </a:r>
            <a:r>
              <a:rPr lang="en-US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 human reason largely uncorrupted  by Fall – reason can be used to determine proof of God’s existence </a:t>
            </a:r>
          </a:p>
          <a:p>
            <a:pPr lvl="1">
              <a:buNone/>
            </a:pPr>
            <a:endParaRPr lang="en-US" sz="36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1"/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John Calvin </a:t>
            </a:r>
            <a:r>
              <a:rPr lang="en-US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“knowledge of God is implanted in human beings” = universal phenomenon of religious impulse in human beings</a:t>
            </a:r>
          </a:p>
          <a:p>
            <a:pPr lvl="2"/>
            <a:r>
              <a:rPr lang="en-US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BUT – reason </a:t>
            </a:r>
            <a:r>
              <a:rPr lang="en-US" sz="3600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inadequate</a:t>
            </a:r>
            <a:r>
              <a:rPr lang="en-US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as distorted by sin </a:t>
            </a:r>
          </a:p>
          <a:p>
            <a:pPr lvl="2"/>
            <a:endParaRPr lang="en-US" sz="36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2">
              <a:buNone/>
            </a:pPr>
            <a:r>
              <a:rPr lang="en-US" sz="360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“At best they end up in idolatry, confusing the Creator with the creature.”</a:t>
            </a:r>
          </a:p>
          <a:p>
            <a:pPr lvl="2">
              <a:buNone/>
            </a:pPr>
            <a:endParaRPr lang="en-US" sz="36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2">
              <a:buNone/>
            </a:pPr>
            <a:r>
              <a:rPr lang="en-US" sz="3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lvl="1">
              <a:buNone/>
            </a:pPr>
            <a:r>
              <a:rPr lang="en-US" sz="3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POINT:  IT IS NOT ENOUGH FOR SALVATION! 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u="sng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32770" name="Picture 2" descr="http://gb.c8.com/photos/MartinCarthyUnveil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3502" y="2057400"/>
            <a:ext cx="2447597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Special Revelation &amp;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382000" cy="5105400"/>
          </a:xfrm>
        </p:spPr>
        <p:txBody>
          <a:bodyPr>
            <a:normAutofit fontScale="92500"/>
          </a:bodyPr>
          <a:lstStyle/>
          <a:p>
            <a:pPr lvl="2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Main Sources of Theology </a:t>
            </a:r>
          </a:p>
          <a:p>
            <a:pPr marL="768096" lvl="2" indent="0">
              <a:buNone/>
            </a:pPr>
            <a:endParaRPr lang="en-US" sz="3200" dirty="0" smtClean="0"/>
          </a:p>
          <a:p>
            <a:pPr lvl="2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 </a:t>
            </a:r>
            <a:r>
              <a:rPr lang="en-US" sz="3200" dirty="0" smtClean="0"/>
              <a:t>(primary)</a:t>
            </a:r>
          </a:p>
          <a:p>
            <a:pPr lvl="2"/>
            <a:endParaRPr lang="en-US" sz="3200" dirty="0" smtClean="0"/>
          </a:p>
          <a:p>
            <a:pPr lvl="2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</a:t>
            </a:r>
            <a:r>
              <a:rPr lang="en-US" sz="3200" dirty="0" smtClean="0"/>
              <a:t> (secondary-interpreted)</a:t>
            </a:r>
          </a:p>
          <a:p>
            <a:pPr lvl="2"/>
            <a:endParaRPr lang="en-US" sz="3200" dirty="0" smtClean="0"/>
          </a:p>
          <a:p>
            <a:pPr lvl="2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</a:t>
            </a:r>
            <a:r>
              <a:rPr lang="en-US" sz="3200" dirty="0" smtClean="0"/>
              <a:t> (tool-the means of interpretation )</a:t>
            </a:r>
          </a:p>
          <a:p>
            <a:pPr lvl="2"/>
            <a:endParaRPr lang="en-US" sz="3200" dirty="0" smtClean="0"/>
          </a:p>
          <a:p>
            <a:pPr lvl="2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 </a:t>
            </a:r>
            <a:r>
              <a:rPr lang="en-US" sz="3200" dirty="0" smtClean="0"/>
              <a:t>(culture) [secondary- interpreted)</a:t>
            </a:r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828800"/>
            <a:ext cx="1702468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Designing Theology from the Sources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458200" cy="485420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1506" name="AutoShape 2" descr="https://mail.google.com/mail/u/0/?ui=2&amp;ik=7d316ad1fa&amp;view=att&amp;th=1380a8404124c131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AutoShape 4" descr="https://mail.google.com/mail/u/0/?ui=2&amp;ik=7d316ad1fa&amp;view=att&amp;th=1380a8404124c131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AutoShape 6" descr="https://mail.google.com/mail/u/0/?ui=2&amp;ik=7d316ad1fa&amp;view=att&amp;th=1380a8404124c131&amp;attid=0.1.1&amp;disp=emb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048000"/>
            <a:ext cx="4003962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8474" y="582699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My son, Adam,  the designer </a:t>
            </a:r>
            <a:endParaRPr lang="en-US" dirty="0"/>
          </a:p>
        </p:txBody>
      </p:sp>
      <p:pic>
        <p:nvPicPr>
          <p:cNvPr id="21518" name="Picture 14" descr="http://catchwordbranding.com/static/uploads/2011/08/chrysler_srt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4744" y="1511423"/>
            <a:ext cx="6143625" cy="1277722"/>
          </a:xfrm>
          <a:prstGeom prst="rect">
            <a:avLst/>
          </a:prstGeom>
          <a:noFill/>
        </p:spPr>
      </p:pic>
      <p:pic>
        <p:nvPicPr>
          <p:cNvPr id="16" name="Picture 4" descr="http://images.thecarconnection.com/med/moab-easter-jeep-safari--jeep-cherokee-dakar_100462257_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89145"/>
            <a:ext cx="3657600" cy="1874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519169" y="4934495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Jeep Cherokee Dakar Concept </a:t>
            </a:r>
            <a:endParaRPr lang="en-US" sz="1400" dirty="0"/>
          </a:p>
        </p:txBody>
      </p:sp>
      <p:pic>
        <p:nvPicPr>
          <p:cNvPr id="1032" name="Picture 8" descr="http://i1.ytimg.com/vi/PeJRdeYO1d0/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362635"/>
            <a:ext cx="2844799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Designing Task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495800" cy="46256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Start with Basic concept:  </a:t>
            </a:r>
            <a:r>
              <a:rPr lang="en-US" i="1" dirty="0" smtClean="0"/>
              <a:t>car</a:t>
            </a:r>
          </a:p>
          <a:p>
            <a:endParaRPr lang="en-US" dirty="0" smtClean="0"/>
          </a:p>
          <a:p>
            <a:r>
              <a:rPr lang="en-US" dirty="0" smtClean="0"/>
              <a:t>Reflect on classic designs (Chrysler)</a:t>
            </a:r>
          </a:p>
          <a:p>
            <a:endParaRPr lang="en-US" dirty="0" smtClean="0"/>
          </a:p>
          <a:p>
            <a:r>
              <a:rPr lang="en-US" dirty="0" smtClean="0"/>
              <a:t>Re-think classic designs in light of current context (eco friendly)</a:t>
            </a:r>
          </a:p>
          <a:p>
            <a:endParaRPr lang="en-US" dirty="0" smtClean="0"/>
          </a:p>
          <a:p>
            <a:r>
              <a:rPr lang="en-US" dirty="0" smtClean="0"/>
              <a:t>Test it out (does it work?)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adam's junior project 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1676400"/>
            <a:ext cx="2844800" cy="2133600"/>
          </a:xfrm>
          <a:prstGeom prst="rect">
            <a:avLst/>
          </a:prstGeom>
        </p:spPr>
      </p:pic>
      <p:pic>
        <p:nvPicPr>
          <p:cNvPr id="5" name="Picture 4" descr="adam's junior project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3886200"/>
            <a:ext cx="17145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fron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5181600"/>
            <a:ext cx="2057400" cy="136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8795"/>
    </mc:Choice>
    <mc:Fallback>
      <p:transition spd="slow" advTm="13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Theology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458200" cy="485420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 smtClean="0"/>
              <a:t>Working with the Materials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Bible: </a:t>
            </a:r>
            <a:r>
              <a:rPr lang="en-US" dirty="0" smtClean="0"/>
              <a:t>giving the </a:t>
            </a:r>
            <a:r>
              <a:rPr lang="en-US" u="sng" dirty="0" smtClean="0"/>
              <a:t>basic concept </a:t>
            </a:r>
            <a:r>
              <a:rPr lang="en-US" dirty="0" smtClean="0"/>
              <a:t>– REVEALED by God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Tradition: </a:t>
            </a:r>
            <a:r>
              <a:rPr lang="en-US" u="sng" dirty="0" smtClean="0"/>
              <a:t>classic designs </a:t>
            </a:r>
            <a:r>
              <a:rPr lang="en-US" dirty="0" smtClean="0"/>
              <a:t>based on REVELATION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Reason: </a:t>
            </a:r>
            <a:r>
              <a:rPr lang="en-US" dirty="0" smtClean="0"/>
              <a:t>working with the classic design (Bible &amp; tradition) to fit the context of today 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Experience: </a:t>
            </a:r>
            <a:r>
              <a:rPr lang="en-US" dirty="0" smtClean="0"/>
              <a:t>testing the product – does it work [i.e. produce a compelling Christian witness]?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28600"/>
            <a:ext cx="1573361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2815"/>
    </mc:Choice>
    <mc:Fallback>
      <p:transition spd="slow" advTm="172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534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Fashioning Theology:  Epilogue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305800" cy="4701809"/>
          </a:xfrm>
          <a:solidFill>
            <a:schemeClr val="tx1">
              <a:alpha val="41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“[Theologians] need to fashion their theology as carefully as the stonemason crafted a medieval cathedral, or a woodworker crafts a fine cabinet, or a weaver crafts a fine piece of cloth.”</a:t>
            </a:r>
          </a:p>
          <a:p>
            <a:pPr>
              <a:buNone/>
            </a:pP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                                                   Stone, p. 39 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620"/>
    </mc:Choice>
    <mc:Fallback>
      <p:transition spd="slow" advTm="55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183880" cy="881810"/>
          </a:xfrm>
        </p:spPr>
        <p:txBody>
          <a:bodyPr/>
          <a:lstStyle/>
          <a:p>
            <a:r>
              <a:rPr lang="en-US" dirty="0" smtClean="0"/>
              <a:t>What is this about?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81000" y="2209800"/>
            <a:ext cx="4997388" cy="4075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867400" y="2590800"/>
            <a:ext cx="2590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“Blessed are the ears that hear the pulse of the divine whisperer, and give no heed to the many whisperings of the world”</a:t>
            </a:r>
            <a:endParaRPr lang="en-US" dirty="0" smtClean="0"/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 Thomas Kempis</a:t>
            </a:r>
          </a:p>
          <a:p>
            <a:pPr algn="ctr"/>
            <a:r>
              <a:rPr lang="en-US" sz="1200" dirty="0" smtClean="0"/>
              <a:t>(1380-1471)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275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Theology 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183880" cy="4953000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>
                <a:latin typeface="+mj-lt"/>
                <a:cs typeface="Aharoni" panose="02010803020104030203" pitchFamily="2" charset="-79"/>
              </a:rPr>
              <a:t>Theos</a:t>
            </a:r>
            <a:r>
              <a:rPr lang="en-US" b="1" dirty="0" smtClean="0">
                <a:latin typeface="+mj-lt"/>
              </a:rPr>
              <a:t> </a:t>
            </a:r>
            <a:r>
              <a:rPr lang="en-US" dirty="0" smtClean="0"/>
              <a:t>= God    </a:t>
            </a:r>
            <a:r>
              <a:rPr lang="en-US" b="1" dirty="0" smtClean="0"/>
              <a:t> Logos </a:t>
            </a:r>
            <a:r>
              <a:rPr lang="en-US" dirty="0" smtClean="0"/>
              <a:t>= word </a:t>
            </a:r>
          </a:p>
          <a:p>
            <a:pPr lvl="1"/>
            <a:r>
              <a:rPr lang="en-US" dirty="0" smtClean="0"/>
              <a:t>Theo-logos (</a:t>
            </a:r>
            <a:r>
              <a:rPr lang="en-US" dirty="0" err="1" smtClean="0"/>
              <a:t>theo</a:t>
            </a:r>
            <a:r>
              <a:rPr lang="en-US" dirty="0" smtClean="0"/>
              <a:t>-logy) = words about God!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i="1" dirty="0" smtClean="0"/>
          </a:p>
          <a:p>
            <a:pPr lvl="1">
              <a:buNone/>
            </a:pPr>
            <a:endParaRPr lang="en-US" i="1" dirty="0" smtClean="0"/>
          </a:p>
          <a:p>
            <a:pPr lvl="1">
              <a:buNone/>
            </a:pPr>
            <a:endParaRPr lang="en-US" i="1" dirty="0" smtClean="0"/>
          </a:p>
          <a:p>
            <a:pPr lvl="1">
              <a:buNone/>
            </a:pPr>
            <a:endParaRPr lang="en-US" i="1" dirty="0" smtClean="0"/>
          </a:p>
          <a:p>
            <a:pPr lvl="1">
              <a:buNone/>
            </a:pPr>
            <a:r>
              <a:rPr lang="en-US" dirty="0" smtClean="0"/>
              <a:t>“Theology is reflection upon the God whom Christians worship and adore.” (McGrath, 1) 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819400"/>
            <a:ext cx="65532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9959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Theology 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“Theology is faith seeking understanding”</a:t>
            </a:r>
          </a:p>
          <a:p>
            <a:pPr>
              <a:buNone/>
            </a:pPr>
            <a:r>
              <a:rPr lang="en-US" sz="1600" dirty="0" smtClean="0"/>
              <a:t>                                                                           </a:t>
            </a:r>
          </a:p>
          <a:p>
            <a:pPr>
              <a:buNone/>
            </a:pPr>
            <a:r>
              <a:rPr lang="en-US" sz="1600" dirty="0" smtClean="0"/>
              <a:t>                                                                           Anselm of Canterbury (1033-1109)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124200"/>
            <a:ext cx="2209800" cy="3027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802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is this important?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5867400"/>
            <a:ext cx="3458634" cy="685800"/>
          </a:xfrm>
        </p:spPr>
        <p:txBody>
          <a:bodyPr/>
          <a:lstStyle/>
          <a:p>
            <a:pPr marL="118872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1506" name="Picture 2" descr="http://s3.amazonaws.com/churchplantmedia-cms/allsoulschurch/web_theomatters_651x251v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2667000"/>
            <a:ext cx="7312468" cy="281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7328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Knowing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04974"/>
            <a:ext cx="8229600" cy="2209800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r>
              <a:rPr lang="en-US" dirty="0" smtClean="0"/>
              <a:t>Theology is to Christianity as the marital relationship is to a husband and wife.  If you love each other you will spend a lifetime learning everything you can about each other.  If you love God you will do the same! </a:t>
            </a:r>
            <a:endParaRPr lang="en-US" dirty="0"/>
          </a:p>
        </p:txBody>
      </p:sp>
      <p:pic>
        <p:nvPicPr>
          <p:cNvPr id="2050" name="Picture 2" descr="http://www.husbandandwifeforlife.com/images/husband-and-wi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38601"/>
            <a:ext cx="538248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90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Revelation = Unveiling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data:image/jpeg;base64,/9j/4AAQSkZJRgABAQAAAQABAAD/2wCEAAkGBxQTEhUUExQVFhUXGBcYGBgXGBccGhcXFxcXGBcdHRcYHCggHBwlHBUUITEhJSkrLi4uGB8zODMsNygtLiwBCgoKDg0OGxAQGiwkICQsLDAsLSwsLCw0LCwsLCwsLCwsLCwsLCwsLCwsLCwsLCwsLCwsLCwsLCwsLCwsLCwsLP/AABEIALoBDwMBIgACEQEDEQH/xAAcAAABBQEBAQAAAAAAAAAAAAACAQMEBQYABwj/xABBEAABAwIEAwYDBAgFBAMAAAABAAIRAyEEBRIxQVFhBhMicYGRobHwMlLB0QcUI0JygpLhM2KisvEkQ2NzFRbi/8QAGQEAAwEBAQAAAAAAAAAAAAAAAQIDBAAF/8QALhEAAgIBAwIFAgUFAAAAAAAAAAECEQMSITEEQRMiUWGBMnGhwdHh8CMzNJGx/9oADAMBAAIRAxEAPwDRQnmJoBSKa0NkEh+i1SqbUzQCm0WSpNlEqComFMpdE3Tp+alU6c7fJTY6BDE8zyQtCdakCK1qUNgrnMTjVxwoSpAIRwk3OBc1G1d0QpbpnBkodSElc9wAJJAA3J4R1Sa23sdQupdqVY/NAYLGPeDsRAB97oBntJpAqzRmwL/s/wBWw9UVizc0Gi41JQENO8EGQdiNvQpwN6pkmwCAwqvtXin08LVdTcWvgBrhplpc5rZGoEWk7gqzqkAS4gAbk2A9SvM+0nagYjFOoUqgdh6dN7nhptUcym593DdoPd2nmqK7o73NV2LxVapSqGs81NL9LHuDQXANEzoAG54DitASvOewfaA96KFMTRqVKugHdobqOqTuDER6r0ZJ3C+TmNXOSrnJ0KNQhKIpCuCNOamXqQ8SmHLjhioodZqmvUao2UUKyvqqHVCsqtNQ6ghViKysZIKm0QorQpuGpqshUSqTeil0k1QUsUwVOQ6DphS6V1HZZPNCkxkOwjQtPNEGqe4RwHmuZyKHSjaZRs4XSjauFwhhBsATkKIptylkdBR0rKdq831VBh2bNI7zqdw38T5hW/aLNxhaJfYvPhY37zj+A3WBymm6db/tOOpx5yZP4rX0GC7nIJpczxzWNaPugc1VY3F0yWsfs4WJ2BUTOa2slovAv5wqPAY2SaVTiZHQ+vmvUjFUMlRKq5hicHUihVc0G+mzmH+UyB6Kyb26xmhxqmjTA4sYTUd5AnSPMz5KJm+GIa0nxgfvDceYKzdXEgyCQRymPcIPHCXKG0p7mr7KZQcypVzXq1WB5aRBGvTrJkuIPiJZ5QbBVvabszSwFfu8PqDa2FqgOqOLiauoB0k7eHRtzU3sF2gdT79rKZe9+nQBGkFuoHUeDQCDKou22b4hwc4xUpvf3RqtLYbUb49DATLSBxANiea8/NjcZ2lsTe4XYPHdzjsOCRobNIk83t0h3SXkfFe5L5q7GlwxApt1Q97Lumz3OaGmSATeLRsF9JiYE3Np8+KxT2Z3IcpCV0LoTxYBtwXAJyELgnAMvcgcE6Qgc5E4jvCZqBSiJTL2oJnFfWCg1lY4gqtquEqsBGQW7qdh7JgBSKLeSs2BIn0R0UtrVCo9FNplZ5DodaOieZHFNiR9FOsE8VOwhhoRiyFjYRyubCKiakhEwLuQBSuJSPQlynKVbBFLlEx+MbSY57zAb8Sdh5p8LE9tcxDq1OgDYEPd7EN+fxS4oPNNLsNRGxNJ+Kq99Vs1ohjeAH9+aZL26wBspuZ43S2BZU2TVdVUnlf69l7sIqMaXCGQy/EAViOcpvG5MKhkSDwPr8lHzOv+1nqYT4xZAEnr5KjQWQzgMX9kXHrf1S0eyb3uHfPa0cQ0eL34K4w2Yl43cYTOYY1zAecW3S2wKwczx9OjTfSw40spsJeREvPBpPU7rOVsEamVsEy6m7FYg2/eYcO2/wDWUjmO/U3vO9R9zfadvgrzsXhhVo4ui4/aw1QN5eLTrP8App+yz9Uv6ewGjG9lK4ZiKDyPD3jZPSk9n/6X0m0L5gyu4ow4k6myIH/du2OO7gvqBu0Lycq8yFXAqWUiQopgFJQEokJTWcDKaciqOQFcAB5TNQpx5TNROcRa5VZUaCd1a1FW4gCU8WKxtgUug1M0ypdMfUqrYqQ/TEqQ1iYphSaYUWOg2OKfamBTRtUm9xqJAcUsJm6NhS6uxwbSuDkiVCwCuqJsmUr01XqBjS4mAAT7LNJuTHRDz/NW4ei55udmjiXcAvP8opuq1jUq3eSXH8B8AE1nObuxFQvJ8AkUm8I4ujiVNyt4p0i83J5j8V7vTYFjh7sNEDtLihOkfRTnZ1pgk8vrgqHH4kVK2/19fNXuDfow738YIHoP7rT2GapFViny+eE2907iaOocNgolezWEzJJUl9X7LeZ6p2cWWUUCBsAoONf3lUtnn8P+SrfUG0tXFZ3Ihqe9x4SPc3SAQ5jgBgiBwdwUbJsQ5hlpvpc0+T2lp+fwCl5nT1UXiNj+Sg5GQKjWuuCBf3QaTVMaiXSyHCDDNqEVKdei0BjYApVzRqAvfrAmo8tZEOdaBA4r25jg5ocNiAfcLz3La00K2FqUW1qXiMCDUDXg+JrDZ2k8iCOEytV2KxHe4Gg6ZIZoMzM0yWG3C7V4+aDTaJNUXQK4JSEiim1yA4hDpRQhLgrLcABam3NThchMIM4Y0pp7fqykVCmHlFM4jVGKDXarGoVXYkSqRFaGmEFPUzCboU9o2UyjT6J20jkPUHSpgp9EyylGyk0jCk2EFriE8z6lKiFNJIYAtStRlNqM9goUlEwoGkIwEmpnUFHssv2+xhZQ0DeodO/A7/AEeq1S86/SZiP21KnOzS74x+BWrpseqasMeTK0fHVawcPoKxzzFaGaRw+ZSdncLd1SPrgqzP6neVC1s249SvZssluVuCbqfO60GOcdDKQ/eMnyF/wTeRZYbbwPkjw47yu4gyAdI9+CIHyQM4dFSm0cGu9yR+SLEyHsaOm3ndJ2gZ/1Wnk0fEynqDC6qPL8VzZ0VsaPGMijw48+ipezlPxujmfiVfZmAKPpCz2Q1wKumTBJ/PkksVLYfpAE1aR4gx9eoWdY06dQsWGD05firrOHGjiWO4E39oPyUXE4fu8Re9OuI6Sf7/NMg2abAYp3d06zPC8DcDpBsbFab9Hr3d3XpuIJbWc4ECAW1QKggHq53xWK7P1jRcaLyQZgT7BbHsn+zrvZ95sj0P4aisfUwtWLNGscboUT90K8tvzCdhCmXOXYurpY50FxAJAG5gTAXm/ZvtJWqY5he6sWVhU/ZEDTSaPsWAsQREze/BMn2OStWejrkS4hNQo25qaITzghNNMjiJVKhV4VnUCr6zU6YGBTpqXQTVJqlUmLpM4eYJRFqVqIhRkwgsenHHqvJMvzbEUsTXdXllZtYmHSA6jqAaGudbRpvbc9ZXrNF+poI2In0KV2h6IeGzak+q6k14L2i4vFtxMQSJEgGyidpMy7mmA0/tKjgxg6uO/kBJXneNzDucZVOFMgVXOBcNnuJ71k6rs1E8vhK0nZbC1cbX/Wq5ltIlrGiw1ReByE7njCosEquXBGWaNqMHb/AOepps2zEYXDvrPuGNkwYmBz4Jvsnnn63SL4DXNcWuaH6gDAIvA4EW4Jjt/SDsBiARILD9WWCyLHVMLjRUBIo18Q5jxPhJbDXEjafHTM8mFTSV7miGOU/p/m1nscLxft5iu9zB4GzGtZfncn5r2euQGkngCV4JRq95iatU3Be509Jt+C9HpI+Zv2BBF7iMX3NEMH2jCgYDCky43JPmmK9XvagDTImJ6rYZfhGUqZqVNmiSeZmwHU7eq3PZFboqc3qmhS0N/xKgixuG2k+uyPs9go0iPOVGvWqmq/ifCLQANo6BajKKQ34BLYr2Rge0Tv+reeUD4KwyumS4H1VRndUHGVf4uvRX+WuHhHQXRYy4LjOX/sgP8AnZY6jLKof1FvmtNm9SfKIv6rLvfHGTsuSOjHYv8APMJ39HU0S4XH4j65Ksw7u/w+n/uMu3nIO3PmrTJsTsHQoGc4U4Wu2q0fs3mfJ3H8/dcifAdar3tJlUDxsgO8xxWkwOOIdQr8A4av4XWdPOFm6rQ1+pp8FQXA4O+irTLmzRezeZ+ISzjaoL4PU3pt5gE8lA7NYzvsNTcftAaXfxNsflPqq79IGaDD4N5m74pi8fa+0Z6MDj6LxZwakxIRc2orllRgu0zsVhcY52lndhxBbP2CHEAk8YaQY5rN5bmAdiaXdfa1arCDwA4dY9U3lILcrxkCCe6kcg4Nt7OhH+jzDNfjGzfTS1jzBYB/un0CzveSkTntPSek5JizVpBzoDwXNeBwc0wfT81PCzGY16mEdWLILHjWBxD9jHPaT0XdhGV3d8+pVc+mXN7triS4GJe694JIgbWMQtMZXSKNdzUQgc1OwkhEUivpqHXYrF7VDxAToDOphPsYo1Ou0bke4TzcYzi4e4UnNWFIzP6T8eaGBc5riC5zWWkEgyTcbWaVYdisWalA7FrSGtInbQ0xck2niqH9JGGOKZRFOoAxjzrbY3cNIfM8BqEf5lAwxdRa4ipDW03FrmmPE0thrwDOqA4EIxhqRox4nOOxrcyy39bElwcWguZT4NY4ubq2u46XdBb1r8szQ4en4gSNZY648JEGf6SfbdL2YzSO6c4gb0HA76XHXRNt+I/m6Ie2eIYKjqVg9zWVQIF4c6m8+cOanyY0oNx9DPHaVS9TB43Bvp4irSIOsvfYci5zgR0LSDK3f6PscKNKpTqGDr1ib2cAOHGQfdQ8uxDHFrqsurMPh5loAiRtAM+qj06njcdtWoxy8a6XVyyQe2y7+5HH0sMctV7sv+2ObMfhajWgnVpHu9qxmPbTqZdVaQddPE1Xg9JLXX/hJ9gp2dOmlG41U+HN7VBwRnvWG7TUq2jg5xlYVk7s9DDPw2prs0Xf/wB1Lstlwmp3ZY48C8HRz4mD6rA0j3bI4kQiwUg1KDiZa+TylvhJ+DT6o8Q2D8l7vQRrHqfcp1GFQytR47fZ7r8Cz7LYeXairntDig5zaDTIZDnx98jwj0B9z0UTKnijRNVwkgWHN3Ae6o6mPLBrLXVKj3EgfeO5cSLgBaJSS3ZF8mgw7IEmJ5cloMoxQa0815hisLjcR4m1iBwZThgH8wM+5Kj5Vga9GuDWdW06XQBUcdTthebbys0esxzlojyI75om41pNeseGo/NX+Siwm5OypsBRcS4ukkuPXjzWhwFPTFlqbHjwWONpju/T81jczxTaZiQXmAG2mXODRb1+C1eaY4U6ZMTwA5udZo+uRWNwdOX6yJDn0mg2Gr9oPF5kknoI5KGXLSaXNNlFCWjV2uiww2YBr3Uy6XMdpI0kSQBI2iQSR1hbNtBuJoGm/iLH5Lz+uCalUmw74hxng8AEzG8lp9FpOz2ZODWk2Is4T+8DB+MpcORyik+aTFlilp1e5V0GvpOdRqDYxPPkVY5Vi+7eb24z8CrnPsuGIZrpx3jRba45H8FlGPg+KQ4WINrrUmmQextMjzd2He5gjTU8bZ57H4fJZzt5m78VWZRMaabXuMWvpLnbn7rAP51DxOLIIfJGi8z8PXl1UDCy8Vqz/tODwPUeL02aOjF5HXx8PJqvZmjp2oqWX02X3f6bsuaWYFuGxNIRFQN359yzT8VA7G5t+r4kv/8AG5kGfvNIt6BScCTqqRsCB/oZClDBN1F5EuO/0V5mvTsY8kbnfoa0Z4K8v0z3bbCLF7zpG/qPVFhc37qs8G5a5zXkTABLdFz112G11ksM4h0iQZFgeI8QkbG8boqeIdJa4yS4ucRMkx/c26rVvGCkzlNNtHoTe0NMjijbntLiY8wVhKVSQnA8KSzNjbG4dnFL77ff+yYq5nSP77fdY7WgqGyosrOdBjG8rJXYmeMqIxs+SdBWeTOD1yDyNiOiyuY5uTr1CblpIsXgGBqH2S6wutMwcdrrA4h0sdP33z/WVt6BKV37BWWcPpZqcZmPdUmV2QXDQAHDaTbbiCqnEZpVxGMpPrOBIEQAAGtk2EeW5Q46rqwtLf8AxBbyLoTGXYYOxbd/DTcT6/8AKtClgn8meTfiI1uU4gGsN/su+BCYpY5veBt5EjaQZdO4R1sC17Y9unkUeCwmhsEk/L4LzlmXg6CzXmtD+cOHdHzZ/vaomXg6qt4drqR58EOd1YZHMgDrcJjDVoqVB/5HzbqpJOit+X5KPGUDTqB+lwncGZ5O33lo/wBKtaVKlJeSSA0nS0STaQABxVnm1PvKRHQEdCNj/bzVJlmYFrO7iC0mBfYfu9Ym3SF6OPrpRTaRrc1kw6lzHZ/bs/jgqsJnja4PeO0QSW0xO3AbRIF7xcqZhwTV1t8MANaLHwjmLi5JPqgzTC03nvG02sfMmJGoXkkDc9d0NESZJ0m4tExwMqfV9Y8iShsvzM+Lzcm3wWCe6NVIP/gOl3nf809XyVr/AA6pIuG1AWuHkRf4FUeUZo6m6Hnw8PqVvMvzanVZoqBr/wCKCOl1jhkjJ+bn1KvUuDIPyU0wftN6w1w85IPxVHi8mxR8VPGO/mawD/S2PgtzmONp0/sOLf8ALOoH0N49Qsb2gzkVnClRYHOcYc5ogv5tB4D7zr8t1VZMjfkyP7PcrjxrJ5a+eKKajiK1aG1Hd4GSZEDwTDnSAPtAFo6FxVzX0uNJzANJqUQAOA1D5QqnMM7w2FaabGur15ioSC2m14gRBGw2AE+a7s7iqlTutem9drtIG1ybLbHI1CerugZckZNRh9K2/f5J9HBl/eGJD6jwR6wVGw1Z9Nx1mIjWeTuD4H7rgB5GVRZvmLw1zJIZqdPAGSTB4ngoORvqagGjwt/eBjTPWDPlCdZ1GMGuyEjlUbjPhmxxnbwUBDP2jjYQCGg7S4mPhKg0Meaje8qk94+S4wANzFuA0gfim62FIvobfi2GnrYhw9oQtoPMQIHUhx84gNnqQVHJ1kpbxlX2Jyx47vxFXzf+g8RVNQtY1wAMGTw/zRy5Dib7BWDwGUnNbcBpEnjAuVEp4M2nn6zxJJ3KkYhngPCPlt+Ky5uolle7JZMqm1CCqK/H3fuWeBfDqsj98gegAVgI3vKp8KXankH/ALj/AIOKlmTEmOqzSe5OX1D7cS0vIBBgi0ibt5ei5jvE7z/AKoxWXO1Nc12ki8ht581NoYcnd5JmSTb4BacmaMsSiSUKk2Ty4Bd3qa7rzPVcZUFIck96ke9NNKVPGQbFDkFRxRNajqMsg2cgHxou4fXqsXjqGl1YbjVqb1DyHW9SfZbT9TlMjJqRJNRmu0EanNsDO7Tvfr5K/R5fCncuAyjaKRmTvq4ZunfwvaCY4njwsU3leTPNUlxrUXbGA3S5oP31r8PTAAGmABAAmwG258k4xnRLLqJU4rhtiuCbTG304C51mk8gVJNPolxVHwEcwVnUR0YfFNqaw98+JzSDeAJEATwj3V63DFxqw0f4zyHXtJ+StsjzOn+rfq76c1Wt7smJ1NFgY3mP+VW5hVdTa5tMaSbMBESTyBuVeUWkq3/IvGqHsPdu3sqPN8pMlzJn5xt5Ec/dXmBp93TawXgAJ8u5pLp2iWPJLHLVEyDKh1QbmLgNIcPOnE+okJ51Fr7NLTzAgkebdwr3GZfTqRqAMbW29dwor8ladnOHmGvHtUBKe4Mq3gnvvF+26/Uqm4SNpH1yUmhmjKTT4tTtobuPMDbzJUhuQ83+1OkPkxP/APwDNySf4r/DYewU5LGykZ4ocycvivxf6FI7EVK5IB0tPEzfzO7vJtuquuzeHYHnSbiBq4mNoj7LegtZFWyjUIDh6pMuouoEyLWu2+3CDdI1J7R4GfVKS0pUvT9zzTN6mrE1/wD3VP8Aeei0vZJsPocIqC0m25CYwfZipUrPqPBY1z3ujidTib8twtBQwgp1KIDQPGSPSm7eVryZVelGaEt6KenlDaxDnk6ZcdOwnURc8duiu6OBYwQAAOgUnI6M0mes+rifxVg6h0WWbnJ7k57sqf1cc0rcP7Ka+keA+SVtKymkxCGaAAlVOYYd8BxEtIB2sLz+V1fPZIibdd0xl+YE0u4exxezwyBILRsfaJlWgtiuNKyrq1dL3NiCXuOodXW8x0V7hCHNDjE/ikzIUadIOA1ujgDAPDoEGU0yKTdf2iJI87/ii1tuHJRMdTB5JAAh1pS9TpE2G/okFM9E0XpNR+ikFaHnM5wm3NhIHTxTlN3O46IpgSFosCceOSaobKQxUKJbCMeibCQsgJRZAYdB5JYKg5hje6puf90bTuTAA9yhyXHmqwF32uMWBk7hHS2tQaLOmV1UShbxvCWmN+i5CMo8VSDqjg9ogQWm9/8Ago8C2m3xMAnmL/FMdqPDSqOnT4HiSYkkQAOpn4Ks7DudXquaDtTEyTEB1rfzdFo02My6xGKOoADqTyCoM7zZ1KoRJEQYgwQRPrs4LSjC6Xv8QdBIlux6jp+SDH9iP1w0n06ulwI75ruNLU7xMI2NniDyVMMLbQrodwj5A6gEeolOuEKyzvDsY7wtDQ0hvh2I0y2QBvZyrHv5KOeGiVCgakWoJkbow8dFns4MPSFwSOdZMyutHBV8SGhVNXEB76ZBvL7xG9Nyfx1MvlrbkCY5wR+ahNw7m1Gh4IALv9rgPmnpJP7FsUd0yzybEM7tjJgx1AO+xO6sHOUXJ6X7BjSNxI5i5gi1k5h3S0G214RbTWwJxoIOSykfC6ZSWSFcBxUatgmOiQPO8qQWqO7H021BSLvG7YfHfnCNN8HCU8I0GSC4jbUSY8pRvrAnTInlxTr1k85rmnimvvA0kxxbJDoHExARjFz2GSs0j1wB+pRtuAb3vex9uC7QFBxkMq7igdVxf1QPamz5IpMDocLiVxdHFNkoU6iIx+hWsFLoPVbhj9XU+m8BFtDJslvumCUoqLpCDofgz3a+SxjNQAc6TzOmIt5kfBSslxQZDDHCDxFrDyS9oMKHtDiSHA2jiJkj4T6KuwVFj3hpcWnSdJHMRIvvxst2FQeDcvFRcG2a8OXUnFQcOKjQBLXDrM+46eanGFka9GZWQ87wFOs0NqN1DeJcIMRNip/ZTKsPQpF9Knpe4FryXOOrSSP3iYBibKJiXgNJ/NZLC458hsmHAu3dvN7eqpHI0TlkUeTV4NoLQTZM4jNXUagLahYNLtwDYkW8pBKfwF6bJ30j5Kn7Qgh7OUOn4KvTSeui+GKlJJlm/NO8L2vcCS1paWji134hzk5TYFUZUD3hkGzOvMK113S9Y7mdmiozpHVuibg8QlfV6JWOWVxbJbCon0+pQFyNvlZckjivxGIqYd7KrGlwBIeIH2XDe/JwaVY4fMmVHS4McDfSQB1HyQtfJuAmWYINk06j2E8Abe0KynVexSM6Q1n2Z6QTTGp5sIHhkjn0S5fRLabW3MNAnyACkMwYLtdRzqjxsXHby5I3QknO3sLKdgoJhG94QF4SCWI5/QngABJJ5ABRqnZOpScMTUAAbqIbMuGr7xFp9eCkUqxDiRuGODf43+Bsehcp3bDGODKdO5bLRYGTpE3/AKfiV6XTYY+G5S7i6/QhuqNEajDSRJ6cdvb1ULOsSGimNDdRdAlo8LbuO23AKDm9Q6W9B7ERf4/AKJk9Lvaji/UQAbk3mRF/dSxrTickVWWKkomjwdXWxriAJ5eac0hDSYGgAbCw9EXmsljDZZP0ELaJTrnwV3eLgNDZYm3hSdUoQ0Igoh4RpUmDzQ4fYJaxsUk0uToseHn805qjiovD0XN2SJIZshZxi5cGibCSRzOw9r+oVViqT6Tg421DU08jMweokIsAJqsm8kkzxKk9q9qfm5boPTUUXi9NR9TQ4KtqY14G4B3T5cq/KP8AApfw/mpjjZZ2qszS2Yr2S1ZBjRwNxqaL/efAWvZsPJYyj9s/+0f73KiXlRHKuDasiBbYQFS9ojen5kf1FgVyq/NRt5quJ1NGnHLTJMLL6c66m0ujzDZHtJPsi1RsjpiGNi0tm3MudKRu6l1G82Lkdyb9xpOB3P5oiENYWCghAD9XKIPj6KApqonS2AGKgToII3TeHCdi4XPYILSRxRmr0Sv4JpqUNCuPRCUcpOC4OlAUKb2YhjjpLNYAHEywiduZPpKtu0g1Na4ROofj+CzmYuIdRg7VmR8VdZmfD/N+a9Zf2G16MRpajM542NPK/wCH5KN2aeS54nbl5p/tH9geZ+RUbsj9p/8ACPms8f8AFf8AO5nr+tRow4p26GVzjdYODXQB3TrXJAleimcgiUgg/wBklM7paO6Y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ttp://www.kadesign.co.nz/Bio/Unveiling_an_Abstract_by_karlandrew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75488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024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Revelation!</a:t>
            </a:r>
            <a:br>
              <a:rPr lang="en-US" dirty="0" smtClean="0"/>
            </a:br>
            <a:r>
              <a:rPr lang="en-US" dirty="0" smtClean="0"/>
              <a:t>Basic Assumption of Christianity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  <a:solidFill>
            <a:schemeClr val="accent1">
              <a:lumMod val="75000"/>
              <a:alpha val="22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endParaRPr lang="en-US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endParaRPr lang="en-US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“Christian theology can do no other than </a:t>
            </a:r>
            <a:r>
              <a:rPr lang="en-US" sz="4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presuppose 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revelation, that God has graciously spoken.” </a:t>
            </a:r>
          </a:p>
          <a:p>
            <a:pPr>
              <a:buNone/>
            </a:pP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					</a:t>
            </a:r>
          </a:p>
          <a:p>
            <a:pPr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			      Neil </a:t>
            </a: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Plantinga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endParaRPr lang="en-US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504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Revelation:  Types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6019800" cy="5181600"/>
          </a:xfrm>
          <a:ln w="6350"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sz="3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General Revelation (natural revelation)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3800" dirty="0" smtClean="0"/>
              <a:t>“The heavens declare the glory of the Lord. . . ”  </a:t>
            </a:r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Ps. 19: 1 - 4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“Natural knowledge of God via creation and providence apprehended by human reason, intuition, or conscience, resulting in natural theology” (52)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sz="3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Special Revelation:</a:t>
            </a:r>
          </a:p>
          <a:p>
            <a:pPr>
              <a:buNone/>
            </a:pPr>
            <a:r>
              <a:rPr lang="en-US" sz="3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“</a:t>
            </a:r>
            <a:r>
              <a:rPr lang="en-US" sz="33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All scripture is God-breathed and is useful for teaching, rebuking, correcting and training in righteousness so that persons of God may be thoroughly equipped for every good work.”</a:t>
            </a:r>
          </a:p>
          <a:p>
            <a:pPr>
              <a:buNone/>
            </a:pPr>
            <a:r>
              <a:rPr lang="en-US" sz="33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I Timothy 3: 16-17  </a:t>
            </a:r>
          </a:p>
          <a:p>
            <a:pPr>
              <a:buNone/>
            </a:pPr>
            <a:endParaRPr lang="en-US" sz="3800" b="1" dirty="0" smtClean="0"/>
          </a:p>
          <a:p>
            <a:pPr>
              <a:buNone/>
            </a:pPr>
            <a:r>
              <a:rPr lang="en-US" dirty="0" smtClean="0"/>
              <a:t>	“revealed knowledge of God via God’s </a:t>
            </a:r>
            <a:r>
              <a:rPr lang="en-US" u="sng" dirty="0" smtClean="0"/>
              <a:t>particular historical or redemptive acts and words apprehended by faith </a:t>
            </a:r>
            <a:r>
              <a:rPr lang="en-US" dirty="0" smtClean="0"/>
              <a:t>(through the work of the Holy Spirit).”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2770" name="Picture 2" descr="http://gb.c8.com/photos/MartinCarthyUnveil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3502" y="2057400"/>
            <a:ext cx="2447597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25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1119</TotalTime>
  <Words>554</Words>
  <Application>Microsoft Office PowerPoint</Application>
  <PresentationFormat>On-screen Show (4:3)</PresentationFormat>
  <Paragraphs>164</Paragraphs>
  <Slides>16</Slides>
  <Notes>13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Module</vt:lpstr>
      <vt:lpstr>Crafting Theology from Revelation</vt:lpstr>
      <vt:lpstr>What is this about? </vt:lpstr>
      <vt:lpstr>Theology is </vt:lpstr>
      <vt:lpstr>Theology is </vt:lpstr>
      <vt:lpstr>Why is this important? </vt:lpstr>
      <vt:lpstr>Knowing God</vt:lpstr>
      <vt:lpstr>Revelation = Unveiling </vt:lpstr>
      <vt:lpstr>Revelation! Basic Assumption of Christianity </vt:lpstr>
      <vt:lpstr>Revelation:  Types </vt:lpstr>
      <vt:lpstr>Revelation:  Types (Table 3.1)</vt:lpstr>
      <vt:lpstr>Revelation: Further Reflection</vt:lpstr>
      <vt:lpstr>Special Revelation &amp; Theology</vt:lpstr>
      <vt:lpstr>Designing Theology from the Sources</vt:lpstr>
      <vt:lpstr>The Designing Task </vt:lpstr>
      <vt:lpstr>Designing Theology </vt:lpstr>
      <vt:lpstr>Fashioning Theology:  Epilogue </vt:lpstr>
    </vt:vector>
  </TitlesOfParts>
  <Company>Northwestern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Crafting Theology</dc:title>
  <dc:creator>Northwestern College</dc:creator>
  <cp:lastModifiedBy>John Hubers</cp:lastModifiedBy>
  <cp:revision>102</cp:revision>
  <dcterms:created xsi:type="dcterms:W3CDTF">2010-09-01T19:49:29Z</dcterms:created>
  <dcterms:modified xsi:type="dcterms:W3CDTF">2015-06-22T19:47:40Z</dcterms:modified>
</cp:coreProperties>
</file>